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Default Extension="tiff" ContentType="image/tiff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8" r:id="rId8"/>
    <p:sldId id="261" r:id="rId9"/>
    <p:sldId id="263" r:id="rId10"/>
    <p:sldId id="266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-7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esProps" Target="pres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08F83-8D2D-0F49-A23C-22AB348E03AF}" type="datetimeFigureOut">
              <a:rPr lang="en-US" smtClean="0"/>
              <a:pPr/>
              <a:t>12/20/10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4B5B3-6B17-C243-B118-6895DC8D8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1" Type="http://schemas.openxmlformats.org/officeDocument/2006/relationships/audio" Target="file://localhost/Users/user-kl134/Desktop/Moonlight%20Sonata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Ludwig_Rellstab" TargetMode="External"/><Relationship Id="rId3" Type="http://schemas.openxmlformats.org/officeDocument/2006/relationships/hyperlink" Target="http://en.wikipedia.org/wiki/Lake_Lucern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3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54425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Arts &amp; Languages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8386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Cambria"/>
                <a:cs typeface="Cambria"/>
              </a:rPr>
              <a:t>By,</a:t>
            </a:r>
          </a:p>
          <a:p>
            <a:r>
              <a:rPr lang="en-US" dirty="0" err="1" smtClean="0">
                <a:latin typeface="Cambria"/>
                <a:cs typeface="Cambria"/>
              </a:rPr>
              <a:t>Bilal</a:t>
            </a:r>
            <a:r>
              <a:rPr lang="en-US" dirty="0" smtClean="0">
                <a:latin typeface="Cambria"/>
                <a:cs typeface="Cambria"/>
              </a:rPr>
              <a:t>, </a:t>
            </a:r>
            <a:r>
              <a:rPr lang="en-US" dirty="0" err="1" smtClean="0">
                <a:latin typeface="Cambria"/>
                <a:cs typeface="Cambria"/>
              </a:rPr>
              <a:t>Amae</a:t>
            </a:r>
            <a:r>
              <a:rPr lang="en-US" dirty="0" smtClean="0">
                <a:latin typeface="Cambria"/>
                <a:cs typeface="Cambria"/>
              </a:rPr>
              <a:t>, Al-</a:t>
            </a:r>
            <a:r>
              <a:rPr lang="en-US" dirty="0" err="1" smtClean="0">
                <a:latin typeface="Cambria"/>
                <a:cs typeface="Cambria"/>
              </a:rPr>
              <a:t>Hanouf</a:t>
            </a:r>
            <a:r>
              <a:rPr lang="en-US" dirty="0" smtClean="0">
                <a:latin typeface="Cambria"/>
                <a:cs typeface="Cambria"/>
              </a:rPr>
              <a:t>, Zahra</a:t>
            </a:r>
            <a:endParaRPr lang="en-US" dirty="0">
              <a:latin typeface="Cambria"/>
              <a:cs typeface="Cambria"/>
            </a:endParaRPr>
          </a:p>
        </p:txBody>
      </p:sp>
      <p:pic>
        <p:nvPicPr>
          <p:cNvPr id="4" name="Moonlight Sona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46588" y="3303588"/>
            <a:ext cx="249237" cy="249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Questions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How has art differed from ancient times to modern times?</a:t>
            </a:r>
          </a:p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What does the moon symbolize in literature</a:t>
            </a: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?</a:t>
            </a:r>
          </a:p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How does the “Moonlight” </a:t>
            </a: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Sonata make people feel?</a:t>
            </a:r>
            <a:endParaRPr lang="en-US" dirty="0" smtClean="0">
              <a:solidFill>
                <a:srgbClr val="FFFFFF"/>
              </a:solidFill>
              <a:latin typeface="Cambria"/>
              <a:cs typeface="Cambria"/>
            </a:endParaRPr>
          </a:p>
          <a:p>
            <a:pPr>
              <a:buNone/>
            </a:pPr>
            <a:endParaRPr lang="en-US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09" y="1921789"/>
            <a:ext cx="8229600" cy="1143000"/>
          </a:xfrm>
        </p:spPr>
        <p:txBody>
          <a:bodyPr anchor="b"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The End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Music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The name "Moonlight" Sonata derives from an 1832 description of the first movement by music critic 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  <a:hlinkClick r:id="rId2"/>
              </a:rPr>
              <a:t>Ludwig Rellstab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, who compared it to moonlight shining upon 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  <a:hlinkClick r:id="rId3"/>
              </a:rPr>
              <a:t>Lake Lucerne</a:t>
            </a: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1633" y="3992947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Art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42615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The moon was painted to believe it was a god or goddess.</a:t>
            </a:r>
            <a:endParaRPr lang="en-US" dirty="0">
              <a:solidFill>
                <a:schemeClr val="bg1"/>
              </a:solidFill>
              <a:latin typeface="Cambria"/>
              <a:cs typeface="Cambria"/>
            </a:endParaRPr>
          </a:p>
        </p:txBody>
      </p:sp>
      <p:pic>
        <p:nvPicPr>
          <p:cNvPr id="4" name="Picture 3" descr="T18.2Sele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96" y="2842815"/>
            <a:ext cx="4102010" cy="3851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9625" y="3518566"/>
            <a:ext cx="3047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Goddess of the moon, Selene. A Ancient Greek goddess.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Art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61059"/>
          </a:xfrm>
        </p:spPr>
        <p:txBody>
          <a:bodyPr anchor="t"/>
          <a:lstStyle/>
          <a:p>
            <a:pPr algn="ctr">
              <a:buNone/>
            </a:pP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Moon art of today differs from moon art of ancient times.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50" y="2690812"/>
            <a:ext cx="4537085" cy="36008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59975" y="3402057"/>
            <a:ext cx="3326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More modern with more colors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Art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During </a:t>
            </a: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2004:</a:t>
            </a:r>
          </a:p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Her artwork become a</a:t>
            </a: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 dummy book </a:t>
            </a: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for the kids.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Neptune Ascend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6" y="2794000"/>
            <a:ext cx="2781300" cy="4064000"/>
          </a:xfrm>
          <a:prstGeom prst="rect">
            <a:avLst/>
          </a:prstGeom>
        </p:spPr>
      </p:pic>
      <p:pic>
        <p:nvPicPr>
          <p:cNvPr id="6" name="Picture 5" descr="A Woman Nursing Baby with a Mess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576" y="2794000"/>
            <a:ext cx="3022600" cy="4064000"/>
          </a:xfrm>
          <a:prstGeom prst="rect">
            <a:avLst/>
          </a:prstGeom>
        </p:spPr>
      </p:pic>
      <p:pic>
        <p:nvPicPr>
          <p:cNvPr id="7" name="Picture 6" descr="Chiron Returns 2027-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4176" y="2794000"/>
            <a:ext cx="2933700" cy="40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Art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FFFFFF"/>
                </a:solidFill>
                <a:latin typeface="Cambria"/>
                <a:cs typeface="Cambria"/>
              </a:rPr>
              <a:t>When Art and Astrology </a:t>
            </a:r>
            <a:r>
              <a:rPr lang="en-US" b="1" dirty="0" smtClean="0">
                <a:solidFill>
                  <a:srgbClr val="FFFFFF"/>
                </a:solidFill>
                <a:latin typeface="Cambria"/>
                <a:cs typeface="Cambria"/>
              </a:rPr>
              <a:t>Combine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secret-moon-art-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38" y="2532097"/>
            <a:ext cx="61595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Art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</a:rPr>
              <a:t>Secret of moon art 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The </a:t>
            </a:r>
            <a:r>
              <a:rPr lang="en-US" dirty="0" smtClean="0">
                <a:solidFill>
                  <a:srgbClr val="FFFFFF"/>
                </a:solidFill>
              </a:rPr>
              <a:t>artiest </a:t>
            </a:r>
            <a:r>
              <a:rPr lang="en-US" b="1" dirty="0" smtClean="0">
                <a:solidFill>
                  <a:srgbClr val="FFFFFF"/>
                </a:solidFill>
              </a:rPr>
              <a:t>Jude </a:t>
            </a:r>
            <a:r>
              <a:rPr lang="en-US" b="1" dirty="0" err="1" smtClean="0">
                <a:solidFill>
                  <a:srgbClr val="FFFFFF"/>
                </a:solidFill>
              </a:rPr>
              <a:t>Cowell</a:t>
            </a:r>
            <a:r>
              <a:rPr lang="en-US" dirty="0" smtClean="0">
                <a:solidFill>
                  <a:srgbClr val="FFFFFF"/>
                </a:solidFill>
              </a:rPr>
              <a:t> started to draw the moon since 1996. She was looking at children's stories then the idea of drawing come up to her.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She draw it with watercolors and pencil.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Language</a:t>
            </a:r>
            <a:endParaRPr lang="en-US" dirty="0">
              <a:solidFill>
                <a:srgbClr val="FFFFFF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628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In "A Midsummer Night's Dream” by Shakespeare the moon was part of the plays’ background. </a:t>
            </a:r>
          </a:p>
          <a:p>
            <a:pPr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shakespear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255" y="3535329"/>
            <a:ext cx="2676446" cy="3027673"/>
          </a:xfrm>
          <a:prstGeom prst="rect">
            <a:avLst/>
          </a:prstGeom>
        </p:spPr>
      </p:pic>
      <p:pic>
        <p:nvPicPr>
          <p:cNvPr id="6" name="Picture 5" descr="m1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535329"/>
            <a:ext cx="2700545" cy="3027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Language</a:t>
            </a:r>
            <a:endParaRPr lang="en-US" dirty="0">
              <a:solidFill>
                <a:schemeClr val="bg1"/>
              </a:solidFill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Symbolisms of the moon in literature:</a:t>
            </a:r>
          </a:p>
          <a:p>
            <a:r>
              <a:rPr lang="en-US" dirty="0" smtClean="0">
                <a:solidFill>
                  <a:srgbClr val="FFFFFF"/>
                </a:solidFill>
                <a:latin typeface="Cambria"/>
                <a:cs typeface="Cambria"/>
              </a:rPr>
              <a:t>Femininity</a:t>
            </a:r>
            <a:endParaRPr lang="en-US" dirty="0" smtClean="0">
              <a:solidFill>
                <a:schemeClr val="bg1"/>
              </a:solidFill>
              <a:latin typeface="Cambria"/>
              <a:cs typeface="Cambria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Mystery</a:t>
            </a:r>
          </a:p>
          <a:p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Emotion</a:t>
            </a:r>
          </a:p>
          <a:p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Depth</a:t>
            </a:r>
          </a:p>
          <a:p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Darkness</a:t>
            </a:r>
          </a:p>
          <a:p>
            <a:r>
              <a:rPr lang="en-US" dirty="0" smtClean="0">
                <a:solidFill>
                  <a:schemeClr val="bg1"/>
                </a:solidFill>
                <a:latin typeface="Cambria"/>
                <a:cs typeface="Cambria"/>
              </a:rPr>
              <a:t>Death</a:t>
            </a:r>
          </a:p>
          <a:p>
            <a:pPr>
              <a:buNone/>
            </a:pPr>
            <a:endParaRPr lang="en-US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7591" y="2129999"/>
            <a:ext cx="268532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ambria"/>
                <a:cs typeface="Cambria"/>
              </a:rPr>
              <a:t> Rebirth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ambria"/>
                <a:cs typeface="Cambria"/>
              </a:rPr>
              <a:t> Change 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chemeClr val="bg1"/>
                </a:solidFill>
                <a:latin typeface="Cambria"/>
                <a:cs typeface="Cambria"/>
              </a:rPr>
              <a:t> Serenity </a:t>
            </a:r>
            <a:endParaRPr lang="en-US" sz="3200" dirty="0" smtClean="0">
              <a:latin typeface="Cambria"/>
              <a:cs typeface="Cambria"/>
            </a:endParaRP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  <a:latin typeface="Cambria"/>
                <a:cs typeface="Cambria"/>
              </a:rPr>
              <a:t> Balance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  <a:latin typeface="Cambria"/>
                <a:cs typeface="Cambria"/>
              </a:rPr>
              <a:t> Illumination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  <a:latin typeface="Cambria"/>
                <a:cs typeface="Cambria"/>
              </a:rPr>
              <a:t> Cycles </a:t>
            </a: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FFFFFF"/>
                </a:solidFill>
                <a:latin typeface="Cambria"/>
                <a:cs typeface="Cambria"/>
              </a:rPr>
              <a:t> Time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232</Words>
  <Application>Microsoft Macintosh PowerPoint</Application>
  <PresentationFormat>On-screen Show (4:3)</PresentationFormat>
  <Paragraphs>42</Paragraphs>
  <Slides>11</Slides>
  <Notes>0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Arts &amp; Languages</vt:lpstr>
      <vt:lpstr>Music</vt:lpstr>
      <vt:lpstr>Art</vt:lpstr>
      <vt:lpstr>Art</vt:lpstr>
      <vt:lpstr>Art</vt:lpstr>
      <vt:lpstr>Art</vt:lpstr>
      <vt:lpstr>Art</vt:lpstr>
      <vt:lpstr>Language</vt:lpstr>
      <vt:lpstr>Language</vt:lpstr>
      <vt:lpstr>Questions</vt:lpstr>
      <vt:lpstr>The End</vt:lpstr>
    </vt:vector>
  </TitlesOfParts>
  <Company>KAUST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Arts &amp; Languages</dc:title>
  <dc:creator>KAUST School</dc:creator>
  <cp:lastModifiedBy>KL100134</cp:lastModifiedBy>
  <cp:revision>6</cp:revision>
  <dcterms:created xsi:type="dcterms:W3CDTF">2010-12-20T06:14:23Z</dcterms:created>
  <dcterms:modified xsi:type="dcterms:W3CDTF">2010-12-20T06:29:02Z</dcterms:modified>
</cp:coreProperties>
</file>